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61" r:id="rId4"/>
    <p:sldId id="264" r:id="rId5"/>
    <p:sldId id="265" r:id="rId6"/>
    <p:sldId id="434" r:id="rId7"/>
    <p:sldId id="436" r:id="rId8"/>
    <p:sldId id="437" r:id="rId9"/>
    <p:sldId id="438" r:id="rId10"/>
    <p:sldId id="439" r:id="rId11"/>
    <p:sldId id="435" r:id="rId12"/>
    <p:sldId id="267" r:id="rId13"/>
    <p:sldId id="269" r:id="rId14"/>
    <p:sldId id="270" r:id="rId15"/>
    <p:sldId id="274" r:id="rId16"/>
    <p:sldId id="272" r:id="rId17"/>
    <p:sldId id="273" r:id="rId18"/>
    <p:sldId id="572" r:id="rId19"/>
    <p:sldId id="573" r:id="rId20"/>
    <p:sldId id="571" r:id="rId21"/>
    <p:sldId id="574" r:id="rId22"/>
    <p:sldId id="575" r:id="rId23"/>
    <p:sldId id="577" r:id="rId24"/>
    <p:sldId id="578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3" r:id="rId38"/>
    <p:sldId id="626" r:id="rId39"/>
    <p:sldId id="627" r:id="rId40"/>
    <p:sldId id="628" r:id="rId41"/>
    <p:sldId id="629" r:id="rId42"/>
    <p:sldId id="630" r:id="rId43"/>
    <p:sldId id="631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50" r:id="rId55"/>
    <p:sldId id="651" r:id="rId56"/>
    <p:sldId id="652" r:id="rId57"/>
    <p:sldId id="648" r:id="rId58"/>
    <p:sldId id="649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6" r:id="rId72"/>
    <p:sldId id="668" r:id="rId73"/>
    <p:sldId id="670" r:id="rId74"/>
    <p:sldId id="665" r:id="rId75"/>
    <p:sldId id="671" r:id="rId76"/>
    <p:sldId id="672" r:id="rId77"/>
    <p:sldId id="673" r:id="rId78"/>
    <p:sldId id="675" r:id="rId79"/>
    <p:sldId id="676" r:id="rId80"/>
    <p:sldId id="677" r:id="rId81"/>
    <p:sldId id="678" r:id="rId82"/>
    <p:sldId id="679" r:id="rId83"/>
    <p:sldId id="680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73248"/>
  </p:normalViewPr>
  <p:slideViewPr>
    <p:cSldViewPr snapToGrid="0" snapToObjects="1">
      <p:cViewPr varScale="1">
        <p:scale>
          <a:sx n="77" d="100"/>
          <a:sy n="77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9041B-8434-9F48-94DE-291ABC9A6E44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295E-A74A-DE46-99DB-216006DD11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5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 </a:t>
            </a:r>
            <a:r>
              <a:rPr lang="fr-FR" dirty="0" err="1"/>
              <a:t>Collecting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not an end in </a:t>
            </a:r>
            <a:r>
              <a:rPr lang="fr-FR" dirty="0" err="1"/>
              <a:t>itself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data, </a:t>
            </a:r>
            <a:r>
              <a:rPr lang="fr-FR" dirty="0" err="1"/>
              <a:t>meaning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, </a:t>
            </a:r>
            <a:r>
              <a:rPr lang="fr-FR" dirty="0" err="1"/>
              <a:t>contextualized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collection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justified</a:t>
            </a:r>
            <a:r>
              <a:rPr lang="fr-FR" dirty="0"/>
              <a:t> by a </a:t>
            </a:r>
            <a:r>
              <a:rPr lang="fr-FR" dirty="0" err="1"/>
              <a:t>pre-defined</a:t>
            </a:r>
            <a:r>
              <a:rPr lang="fr-FR" dirty="0"/>
              <a:t> goal, a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make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Domain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plays</a:t>
            </a:r>
            <a:r>
              <a:rPr lang="fr-FR" dirty="0"/>
              <a:t> a  key </a:t>
            </a:r>
            <a:r>
              <a:rPr lang="fr-FR" dirty="0" err="1"/>
              <a:t>role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objective,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back to </a:t>
            </a:r>
            <a:r>
              <a:rPr lang="fr-FR" dirty="0" err="1"/>
              <a:t>IoT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actuators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18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the top of the </a:t>
            </a:r>
            <a:r>
              <a:rPr lang="fr-FR" dirty="0" err="1"/>
              <a:t>hierarchy</a:t>
            </a:r>
            <a:r>
              <a:rPr lang="fr-FR" dirty="0"/>
              <a:t> by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5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41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766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5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454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2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47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87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008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many</a:t>
            </a:r>
            <a:r>
              <a:rPr lang="fr-FR" dirty="0"/>
              <a:t> are </a:t>
            </a:r>
            <a:r>
              <a:rPr lang="fr-FR" dirty="0" err="1"/>
              <a:t>tansectoral</a:t>
            </a:r>
            <a:r>
              <a:rPr lang="fr-FR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Logistics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Energy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Virtual assistant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1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Communicate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Inject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/if </a:t>
            </a:r>
            <a:r>
              <a:rPr lang="fr-FR" dirty="0" err="1"/>
              <a:t>required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Provide</a:t>
            </a:r>
            <a:r>
              <a:rPr lang="fr-FR" dirty="0"/>
              <a:t> data </a:t>
            </a:r>
            <a:r>
              <a:rPr lang="fr-FR" dirty="0" err="1"/>
              <a:t>product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iterative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06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31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02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1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0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58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94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653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2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85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41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78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37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419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23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information </a:t>
            </a:r>
            <a:r>
              <a:rPr lang="fr-FR" dirty="0" err="1"/>
              <a:t>you</a:t>
            </a:r>
            <a:r>
              <a:rPr lang="fr-FR" dirty="0"/>
              <a:t> have to </a:t>
            </a:r>
            <a:r>
              <a:rPr lang="fr-FR" dirty="0" err="1"/>
              <a:t>generate</a:t>
            </a:r>
            <a:r>
              <a:rPr lang="fr-FR" dirty="0"/>
              <a:t> information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119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34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1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894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110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621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48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224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368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98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72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559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37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63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183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568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939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21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09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92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081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241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916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343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70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491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7478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9826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06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- 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- Second IR: oil and electricity – before first world war</a:t>
            </a:r>
          </a:p>
          <a:p>
            <a:r>
              <a:rPr lang="en-US" dirty="0"/>
              <a:t>- Third IR: Digital revolution – after 80’s</a:t>
            </a:r>
          </a:p>
          <a:p>
            <a:r>
              <a:rPr lang="en-US" dirty="0"/>
              <a:t>- Fourth: now ??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177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6085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6923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>
                <a:solidFill>
                  <a:schemeClr val="accent1"/>
                </a:solidFill>
                <a:latin typeface="Cambria" panose="02040503050406030204" pitchFamily="18" charset="0"/>
              </a:rPr>
              <a:t>Flood of media attention might distort a bit the reality and what’s “mature“</a:t>
            </a:r>
            <a:br>
              <a:rPr lang="en-US" sz="12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1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978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76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31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231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8010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705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697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3605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180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74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Data Science </a:t>
            </a:r>
            <a:r>
              <a:rPr lang="fr-FR" dirty="0" err="1"/>
              <a:t>without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empty</a:t>
            </a:r>
            <a:r>
              <a:rPr lang="fr-FR" dirty="0"/>
              <a:t> </a:t>
            </a:r>
            <a:r>
              <a:rPr lang="fr-FR" dirty="0" err="1"/>
              <a:t>shell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know </a:t>
            </a:r>
            <a:r>
              <a:rPr lang="fr-FR" dirty="0" err="1"/>
              <a:t>why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for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data and how</a:t>
            </a:r>
          </a:p>
          <a:p>
            <a:pPr marL="171450" indent="-171450">
              <a:buFontTx/>
              <a:buChar char="-"/>
            </a:pPr>
            <a:r>
              <a:rPr lang="fr-FR" dirty="0"/>
              <a:t>Data Science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37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B295E-A74A-DE46-99DB-216006DD11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4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54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3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57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y7js7sc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deepmind-ai-reduces-google-data-centre-cooling-bill-4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ml.github.io/pages/paper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fol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phiagenetics.com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goo.gl/d5ww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ngcvpV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6BJ83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xiv-sanity.com/" TargetMode="External"/><Relationship Id="rId5" Type="http://schemas.openxmlformats.org/officeDocument/2006/relationships/hyperlink" Target="https://arxiv.org/" TargetMode="Externa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7" Type="http://schemas.openxmlformats.org/officeDocument/2006/relationships/hyperlink" Target="https://spinningup.openai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camp.com/" TargetMode="External"/><Relationship Id="rId5" Type="http://schemas.openxmlformats.org/officeDocument/2006/relationships/hyperlink" Target="https://eu.udacity.com/" TargetMode="External"/><Relationship Id="rId4" Type="http://schemas.openxmlformats.org/officeDocument/2006/relationships/hyperlink" Target="https://www.fast.ai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" TargetMode="External"/><Relationship Id="rId4" Type="http://schemas.openxmlformats.org/officeDocument/2006/relationships/hyperlink" Target="https://challenger.ai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lyearning.or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chollet/deep-learning-with-python-notebooks" TargetMode="External"/><Relationship Id="rId5" Type="http://schemas.openxmlformats.org/officeDocument/2006/relationships/hyperlink" Target="https://github.com/ageron/handson-ml" TargetMode="External"/><Relationship Id="rId4" Type="http://schemas.openxmlformats.org/officeDocument/2006/relationships/hyperlink" Target="https://github.com/wesm/pydata-book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dv-r.had.co.nz/" TargetMode="External"/><Relationship Id="rId5" Type="http://schemas.openxmlformats.org/officeDocument/2006/relationships/hyperlink" Target="http://r-pkgs.had.co.nz/" TargetMode="External"/><Relationship Id="rId4" Type="http://schemas.openxmlformats.org/officeDocument/2006/relationships/hyperlink" Target="http://r4ds.had.co.nz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866898" y="653141"/>
            <a:ext cx="10287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ANALYTICS|SCIENCE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DAAD4-5E4E-AF40-871D-45E27B0D2365}"/>
              </a:ext>
            </a:extLst>
          </p:cNvPr>
          <p:cNvSpPr/>
          <p:nvPr/>
        </p:nvSpPr>
        <p:spPr>
          <a:xfrm>
            <a:off x="926273" y="5653300"/>
            <a:ext cx="2822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SMR 3268</a:t>
            </a:r>
          </a:p>
          <a:p>
            <a:r>
              <a:rPr lang="fr-FR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franckalbinet@gmail.com</a:t>
            </a:r>
            <a:endParaRPr lang="fr-FR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EC0F-EDA1-AA48-BD5B-E05990F32149}"/>
              </a:ext>
            </a:extLst>
          </p:cNvPr>
          <p:cNvSpPr txBox="1"/>
          <p:nvPr/>
        </p:nvSpPr>
        <p:spPr>
          <a:xfrm>
            <a:off x="926273" y="1656929"/>
            <a:ext cx="568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WHY|HOW TO BREAK INTO DATA SCIENCE?</a:t>
            </a:r>
          </a:p>
        </p:txBody>
      </p:sp>
    </p:spTree>
    <p:extLst>
      <p:ext uri="{BB962C8B-B14F-4D97-AF65-F5344CB8AC3E}">
        <p14:creationId xmlns:p14="http://schemas.microsoft.com/office/powerpoint/2010/main" val="415130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32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IV. DECISION MAKERS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55083"/>
            <a:ext cx="690613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INTERPRET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OUTPUTS IN A WIDER CONTEXT,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ROAD TRAFFIC,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ENFORCE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RESTRICTION USE,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PROVIDE FEEDBACK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IMPROVE THE WHOLE VALUE CHAIN</a:t>
            </a:r>
          </a:p>
        </p:txBody>
      </p:sp>
    </p:spTree>
    <p:extLst>
      <p:ext uri="{BB962C8B-B14F-4D97-AF65-F5344CB8AC3E}">
        <p14:creationId xmlns:p14="http://schemas.microsoft.com/office/powerpoint/2010/main" val="199402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10855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1076400" y="1626916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773722"/>
            <a:ext cx="6880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 AS MUCH DATA AS YOU CAN!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23096-1C9A-4C44-93CF-3E65C0F3BAD3}"/>
              </a:ext>
            </a:extLst>
          </p:cNvPr>
          <p:cNvSpPr/>
          <p:nvPr/>
        </p:nvSpPr>
        <p:spPr>
          <a:xfrm>
            <a:off x="1110266" y="2606886"/>
            <a:ext cx="72196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= [ADVANCED] STATISTICS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62395-ACEF-BD4E-9C03-0CB0A0270504}"/>
              </a:ext>
            </a:extLst>
          </p:cNvPr>
          <p:cNvSpPr/>
          <p:nvPr/>
        </p:nvSpPr>
        <p:spPr>
          <a:xfrm>
            <a:off x="1110266" y="3474254"/>
            <a:ext cx="833638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NEITHER IOT NOR DATA SCIENCE IS REALLY NEW.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770C60-B831-0247-8D38-ACFD4E085F42}"/>
              </a:ext>
            </a:extLst>
          </p:cNvPr>
          <p:cNvSpPr/>
          <p:nvPr/>
        </p:nvSpPr>
        <p:spPr>
          <a:xfrm>
            <a:off x="1110266" y="4307756"/>
            <a:ext cx="95612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 KNOWLEDGE DOES NOT MATTER NOWADAYS.</a:t>
            </a:r>
          </a:p>
        </p:txBody>
      </p:sp>
    </p:spTree>
    <p:extLst>
      <p:ext uri="{BB962C8B-B14F-4D97-AF65-F5344CB8AC3E}">
        <p14:creationId xmlns:p14="http://schemas.microsoft.com/office/powerpoint/2010/main" val="79219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829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MAKES DATA SCIENCE « UNIQUE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3623010" y="2982984"/>
            <a:ext cx="4306372" cy="78483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DC2072-4245-6D48-A49B-AFE440FB699A}"/>
              </a:ext>
            </a:extLst>
          </p:cNvPr>
          <p:cNvSpPr/>
          <p:nvPr/>
        </p:nvSpPr>
        <p:spPr>
          <a:xfrm>
            <a:off x="2982494" y="1616780"/>
            <a:ext cx="2008050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3DED0-89BB-C842-8D06-D24E265AE581}"/>
              </a:ext>
            </a:extLst>
          </p:cNvPr>
          <p:cNvSpPr/>
          <p:nvPr/>
        </p:nvSpPr>
        <p:spPr>
          <a:xfrm>
            <a:off x="6573931" y="1537971"/>
            <a:ext cx="1611339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SCIENTIFIC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5B1AB-DAD9-1D46-8FA4-CE9772EB48B4}"/>
              </a:ext>
            </a:extLst>
          </p:cNvPr>
          <p:cNvSpPr/>
          <p:nvPr/>
        </p:nvSpPr>
        <p:spPr>
          <a:xfrm>
            <a:off x="8531067" y="2488404"/>
            <a:ext cx="2021002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MATHEMATICS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DA369-9553-1441-A0B8-4C6EE04CE4CD}"/>
              </a:ext>
            </a:extLst>
          </p:cNvPr>
          <p:cNvSpPr/>
          <p:nvPr/>
        </p:nvSpPr>
        <p:spPr>
          <a:xfrm>
            <a:off x="8582139" y="3467995"/>
            <a:ext cx="150919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STATISTICS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9DD62-A891-C442-8220-0428176BA8C0}"/>
              </a:ext>
            </a:extLst>
          </p:cNvPr>
          <p:cNvSpPr/>
          <p:nvPr/>
        </p:nvSpPr>
        <p:spPr>
          <a:xfrm>
            <a:off x="6573931" y="4661924"/>
            <a:ext cx="2160463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ADVANCED »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COMPUTING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FA80F-8B68-4E42-8ED4-6895ACDB9F04}"/>
              </a:ext>
            </a:extLst>
          </p:cNvPr>
          <p:cNvSpPr/>
          <p:nvPr/>
        </p:nvSpPr>
        <p:spPr>
          <a:xfrm>
            <a:off x="2982494" y="4815812"/>
            <a:ext cx="2127698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5D695C-9A6E-AB4D-BBE8-275C98A9D3B4}"/>
              </a:ext>
            </a:extLst>
          </p:cNvPr>
          <p:cNvSpPr/>
          <p:nvPr/>
        </p:nvSpPr>
        <p:spPr>
          <a:xfrm>
            <a:off x="1118998" y="3576294"/>
            <a:ext cx="1326004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HACKER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MINDSET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6FFC6-C015-4B4B-BE6E-7DE248A840DA}"/>
              </a:ext>
            </a:extLst>
          </p:cNvPr>
          <p:cNvSpPr/>
          <p:nvPr/>
        </p:nvSpPr>
        <p:spPr>
          <a:xfrm>
            <a:off x="1075236" y="2490226"/>
            <a:ext cx="141352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5946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D911E9-1CE5-3C40-838C-163C375B37E5}"/>
              </a:ext>
            </a:extLst>
          </p:cNvPr>
          <p:cNvSpPr/>
          <p:nvPr/>
        </p:nvSpPr>
        <p:spPr>
          <a:xfrm>
            <a:off x="1303866" y="1378921"/>
            <a:ext cx="8740097" cy="486947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53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HIERARCHY OF BUZZ WORDS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25D69-8A44-0842-960B-D026E52D0A63}"/>
              </a:ext>
            </a:extLst>
          </p:cNvPr>
          <p:cNvSpPr/>
          <p:nvPr/>
        </p:nvSpPr>
        <p:spPr>
          <a:xfrm>
            <a:off x="1675175" y="1493902"/>
            <a:ext cx="4225196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INTELLIGENCE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(AI)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E67-03E7-A54D-99FB-F349EAECD99F}"/>
              </a:ext>
            </a:extLst>
          </p:cNvPr>
          <p:cNvSpPr/>
          <p:nvPr/>
        </p:nvSpPr>
        <p:spPr>
          <a:xfrm>
            <a:off x="2798218" y="2216903"/>
            <a:ext cx="6858000" cy="35742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32EEE-C7F7-4448-9B6A-28D6BD47EAE4}"/>
              </a:ext>
            </a:extLst>
          </p:cNvPr>
          <p:cNvSpPr/>
          <p:nvPr/>
        </p:nvSpPr>
        <p:spPr>
          <a:xfrm>
            <a:off x="3092862" y="2333342"/>
            <a:ext cx="3592202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MACHINE LEARNING 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(ML)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B09775D-DE66-2547-AE25-D691D885CB4D}"/>
              </a:ext>
            </a:extLst>
          </p:cNvPr>
          <p:cNvSpPr/>
          <p:nvPr/>
        </p:nvSpPr>
        <p:spPr>
          <a:xfrm>
            <a:off x="4368800" y="3050038"/>
            <a:ext cx="4909803" cy="2351696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30B7FE-EBEB-A64A-98BB-30B01E34E850}"/>
              </a:ext>
            </a:extLst>
          </p:cNvPr>
          <p:cNvSpPr/>
          <p:nvPr/>
        </p:nvSpPr>
        <p:spPr>
          <a:xfrm>
            <a:off x="4605382" y="3230776"/>
            <a:ext cx="2713500" cy="86177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</a:t>
            </a:r>
            <a:b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(DL)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A8C1285-25BB-C741-9436-6642B30CB3DC}"/>
              </a:ext>
            </a:extLst>
          </p:cNvPr>
          <p:cNvSpPr/>
          <p:nvPr/>
        </p:nvSpPr>
        <p:spPr>
          <a:xfrm>
            <a:off x="7277409" y="697163"/>
            <a:ext cx="3103999" cy="578830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06F5F-5AA9-A843-BD15-7BFEFCF3303C}"/>
              </a:ext>
            </a:extLst>
          </p:cNvPr>
          <p:cNvSpPr/>
          <p:nvPr/>
        </p:nvSpPr>
        <p:spPr>
          <a:xfrm>
            <a:off x="7532212" y="799515"/>
            <a:ext cx="2619948" cy="477054"/>
          </a:xfrm>
          <a:prstGeom prst="rect">
            <a:avLst/>
          </a:prstGeom>
          <a:noFill/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92240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462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AUTHORITATIVE DEF. OF ML BUT 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 COMPUTER PROGRAM IS SAID TO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LEARN</a:t>
            </a:r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WITH RESPECT TO SOME CLASS OF TASKS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PERFORMANCE MEASURE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IF ITS PERFORMANCE AT TASKS IN </a:t>
            </a:r>
            <a:r>
              <a:rPr lang="fr-FR" sz="3500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MEASURED BY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IMPROVES WITH EXPERIENCE </a:t>
            </a:r>
            <a:r>
              <a:rPr lang="fr-FR" sz="3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</a:t>
            </a:r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4823302"/>
            <a:ext cx="5223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TOM MITCHELL,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1866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24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MACHINE LEARNING IS THE FIELD OF STUDY THAT GIVES COMPUTER THE ABILITY TO LEARN WITHOUT BEING EXPLICITLY PROGRAMMED 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587170"/>
            <a:ext cx="3365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ARTHUR SAMUEL, 1959</a:t>
            </a:r>
          </a:p>
        </p:txBody>
      </p:sp>
    </p:spTree>
    <p:extLst>
      <p:ext uri="{BB962C8B-B14F-4D97-AF65-F5344CB8AC3E}">
        <p14:creationId xmlns:p14="http://schemas.microsoft.com/office/powerpoint/2010/main" val="116430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3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COMPELLING EXAMPLE: TENNIS [UNSOLVED]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A8C35-C78B-EE48-9752-99C4AEAE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41" y="1122981"/>
            <a:ext cx="760937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9196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TENNIS [SOLVED AFTER 5 MIN TRAINING ON STANDARD LAPTOP]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53BF-CE11-6540-BF0F-82B38B1D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25" y="112298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359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NOMENCLATURE OF ML « PARADIGMS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39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404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SUPERVISED LEARNING</a:t>
            </a:r>
          </a:p>
        </p:txBody>
      </p:sp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2BF9BFE4-029B-774D-90D1-8DD606F8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776" y="1741268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8BD70A4-4C34-6E46-B5D8-2C7FE1BAF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1741268"/>
            <a:ext cx="643855" cy="643855"/>
          </a:xfrm>
          <a:prstGeom prst="rect">
            <a:avLst/>
          </a:prstGeom>
        </p:spPr>
      </p:pic>
      <p:pic>
        <p:nvPicPr>
          <p:cNvPr id="8" name="Graphic 7" descr="Cat">
            <a:extLst>
              <a:ext uri="{FF2B5EF4-FFF2-40B4-BE49-F238E27FC236}">
                <a16:creationId xmlns:a16="http://schemas.microsoft.com/office/drawing/2014/main" id="{9FADC578-8225-CF4E-9552-1F45A27B9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1753" y="2381289"/>
            <a:ext cx="643855" cy="64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6ED03-1A15-8A49-AC2A-DAE6579FCD8F}"/>
              </a:ext>
            </a:extLst>
          </p:cNvPr>
          <p:cNvSpPr txBox="1"/>
          <p:nvPr/>
        </p:nvSpPr>
        <p:spPr>
          <a:xfrm>
            <a:off x="1771146" y="4449990"/>
            <a:ext cx="237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511E9A3F-F47D-C140-B2DA-541110FA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691" y="4222971"/>
            <a:ext cx="643855" cy="6438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D25AD727-3A40-6942-8751-54201405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5429" y="4087698"/>
            <a:ext cx="914400" cy="914400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AA6BB317-CD53-1249-B7F0-3276D1A2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6291" y="1617719"/>
            <a:ext cx="1507921" cy="1507921"/>
          </a:xfrm>
          <a:prstGeom prst="rect">
            <a:avLst/>
          </a:prstGeom>
        </p:spPr>
      </p:pic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930EA01F-B625-DA4B-AFED-2259365AF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5591" y="1430830"/>
            <a:ext cx="1764332" cy="176433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11201C-B4D1-8E4A-BED7-EA5932A937DB}"/>
              </a:ext>
            </a:extLst>
          </p:cNvPr>
          <p:cNvSpPr/>
          <p:nvPr/>
        </p:nvSpPr>
        <p:spPr>
          <a:xfrm>
            <a:off x="1855020" y="1445555"/>
            <a:ext cx="2007934" cy="183718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1F9DC-8C34-CA48-A383-65E6FFF80D93}"/>
              </a:ext>
            </a:extLst>
          </p:cNvPr>
          <p:cNvSpPr txBox="1"/>
          <p:nvPr/>
        </p:nvSpPr>
        <p:spPr>
          <a:xfrm>
            <a:off x="2057036" y="3410314"/>
            <a:ext cx="14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DA52B-29A8-6C49-8CBD-43B776100AA8}"/>
              </a:ext>
            </a:extLst>
          </p:cNvPr>
          <p:cNvSpPr txBox="1"/>
          <p:nvPr/>
        </p:nvSpPr>
        <p:spPr>
          <a:xfrm>
            <a:off x="1890322" y="4992155"/>
            <a:ext cx="1937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KNOWN RESPONSE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09D9C-5C72-FD44-8EED-A788E60DA3B6}"/>
              </a:ext>
            </a:extLst>
          </p:cNvPr>
          <p:cNvSpPr/>
          <p:nvPr/>
        </p:nvSpPr>
        <p:spPr>
          <a:xfrm>
            <a:off x="1650971" y="4307935"/>
            <a:ext cx="2580305" cy="675404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DB6A5-DD0C-BD42-BD8F-9F5F3E54A239}"/>
              </a:ext>
            </a:extLst>
          </p:cNvPr>
          <p:cNvSpPr txBox="1"/>
          <p:nvPr/>
        </p:nvSpPr>
        <p:spPr>
          <a:xfrm>
            <a:off x="8708359" y="3374611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AEC48-56CB-FB4A-838A-EFC9F293F4FC}"/>
              </a:ext>
            </a:extLst>
          </p:cNvPr>
          <p:cNvSpPr txBox="1"/>
          <p:nvPr/>
        </p:nvSpPr>
        <p:spPr>
          <a:xfrm>
            <a:off x="5975492" y="4964143"/>
            <a:ext cx="11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1E0225-7A9A-AE45-99A3-48822B115CE6}"/>
              </a:ext>
            </a:extLst>
          </p:cNvPr>
          <p:cNvCxnSpPr/>
          <p:nvPr/>
        </p:nvCxnSpPr>
        <p:spPr>
          <a:xfrm>
            <a:off x="4123013" y="2381289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E551F4-4CCE-C048-AB3C-941DB47587A2}"/>
              </a:ext>
            </a:extLst>
          </p:cNvPr>
          <p:cNvCxnSpPr>
            <a:cxnSpLocks/>
          </p:cNvCxnSpPr>
          <p:nvPr/>
        </p:nvCxnSpPr>
        <p:spPr>
          <a:xfrm flipV="1">
            <a:off x="4324372" y="2880073"/>
            <a:ext cx="1367382" cy="12415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rain">
            <a:extLst>
              <a:ext uri="{FF2B5EF4-FFF2-40B4-BE49-F238E27FC236}">
                <a16:creationId xmlns:a16="http://schemas.microsoft.com/office/drawing/2014/main" id="{8E89DAB5-3945-5942-81C9-9FEAF5153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8262" y="2056541"/>
            <a:ext cx="467686" cy="46768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8E489-15EF-874D-BCE0-A1C2C2BD595A}"/>
              </a:ext>
            </a:extLst>
          </p:cNvPr>
          <p:cNvCxnSpPr>
            <a:cxnSpLocks/>
          </p:cNvCxnSpPr>
          <p:nvPr/>
        </p:nvCxnSpPr>
        <p:spPr>
          <a:xfrm>
            <a:off x="7711429" y="2290384"/>
            <a:ext cx="89705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FB68DC-2FDE-6F42-B8E0-6D603312AC42}"/>
              </a:ext>
            </a:extLst>
          </p:cNvPr>
          <p:cNvSpPr txBox="1"/>
          <p:nvPr/>
        </p:nvSpPr>
        <p:spPr>
          <a:xfrm>
            <a:off x="7282155" y="4121627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E0957-10DB-4C41-BD1E-D419A6D19119}"/>
              </a:ext>
            </a:extLst>
          </p:cNvPr>
          <p:cNvSpPr txBox="1"/>
          <p:nvPr/>
        </p:nvSpPr>
        <p:spPr>
          <a:xfrm>
            <a:off x="6132295" y="287596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02552-D2BE-A544-989E-0B87292411F1}"/>
              </a:ext>
            </a:extLst>
          </p:cNvPr>
          <p:cNvCxnSpPr>
            <a:cxnSpLocks/>
          </p:cNvCxnSpPr>
          <p:nvPr/>
        </p:nvCxnSpPr>
        <p:spPr>
          <a:xfrm flipV="1">
            <a:off x="6559966" y="3325785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77146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84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UNSUPERVISED LEARNING</a:t>
            </a:r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E4D6005B-1B5F-9742-A9D3-61CB82842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147" y="2038783"/>
            <a:ext cx="643855" cy="643855"/>
          </a:xfrm>
          <a:prstGeom prst="rect">
            <a:avLst/>
          </a:prstGeom>
        </p:spPr>
      </p:pic>
      <p:pic>
        <p:nvPicPr>
          <p:cNvPr id="6" name="Graphic 5" descr="Cat">
            <a:extLst>
              <a:ext uri="{FF2B5EF4-FFF2-40B4-BE49-F238E27FC236}">
                <a16:creationId xmlns:a16="http://schemas.microsoft.com/office/drawing/2014/main" id="{DD238CBF-488C-1743-95D4-27D271D4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159" y="3554861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0B0DF307-A16E-4A4F-AEB6-BFB6FA1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961" y="2840241"/>
            <a:ext cx="643855" cy="643855"/>
          </a:xfrm>
          <a:prstGeom prst="rect">
            <a:avLst/>
          </a:prstGeom>
        </p:spPr>
      </p:pic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34F70507-3383-8447-81F9-97235427E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4689" y="1898811"/>
            <a:ext cx="914400" cy="914400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61D18751-5348-C34D-9920-313487882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086" y="2110958"/>
            <a:ext cx="1507921" cy="1507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F9B6B2-67CE-9B40-AF5E-096BA7DB0717}"/>
              </a:ext>
            </a:extLst>
          </p:cNvPr>
          <p:cNvSpPr txBox="1"/>
          <p:nvPr/>
        </p:nvSpPr>
        <p:spPr>
          <a:xfrm>
            <a:off x="1911300" y="4397035"/>
            <a:ext cx="122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INPUT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DCE343-8D70-424A-B13A-8E9FDDA6A5D8}"/>
              </a:ext>
            </a:extLst>
          </p:cNvPr>
          <p:cNvCxnSpPr/>
          <p:nvPr/>
        </p:nvCxnSpPr>
        <p:spPr>
          <a:xfrm>
            <a:off x="3778308" y="3037796"/>
            <a:ext cx="15687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rain">
            <a:extLst>
              <a:ext uri="{FF2B5EF4-FFF2-40B4-BE49-F238E27FC236}">
                <a16:creationId xmlns:a16="http://schemas.microsoft.com/office/drawing/2014/main" id="{927EC71B-C38E-134D-9732-013B78BD7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8057" y="2549780"/>
            <a:ext cx="467686" cy="4676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50D3D6-848B-BB46-A132-F3DB24E9FBB7}"/>
              </a:ext>
            </a:extLst>
          </p:cNvPr>
          <p:cNvCxnSpPr>
            <a:cxnSpLocks/>
          </p:cNvCxnSpPr>
          <p:nvPr/>
        </p:nvCxnSpPr>
        <p:spPr>
          <a:xfrm flipV="1">
            <a:off x="7266056" y="2172087"/>
            <a:ext cx="1000362" cy="51055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B800CE-3A13-5746-8E8D-7945E1AE8845}"/>
              </a:ext>
            </a:extLst>
          </p:cNvPr>
          <p:cNvSpPr txBox="1"/>
          <p:nvPr/>
        </p:nvSpPr>
        <p:spPr>
          <a:xfrm>
            <a:off x="5747906" y="344471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pic>
        <p:nvPicPr>
          <p:cNvPr id="15" name="Graphic 14" descr="Turtle">
            <a:extLst>
              <a:ext uri="{FF2B5EF4-FFF2-40B4-BE49-F238E27FC236}">
                <a16:creationId xmlns:a16="http://schemas.microsoft.com/office/drawing/2014/main" id="{15ED3ECD-E183-CE4E-B98F-C61C0367C5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4159" y="2828397"/>
            <a:ext cx="790482" cy="790482"/>
          </a:xfrm>
          <a:prstGeom prst="rect">
            <a:avLst/>
          </a:prstGeom>
        </p:spPr>
      </p:pic>
      <p:pic>
        <p:nvPicPr>
          <p:cNvPr id="16" name="Graphic 15" descr="Dog">
            <a:extLst>
              <a:ext uri="{FF2B5EF4-FFF2-40B4-BE49-F238E27FC236}">
                <a16:creationId xmlns:a16="http://schemas.microsoft.com/office/drawing/2014/main" id="{0AEDC8FB-B9D1-D04D-9CA7-A7F3FF7F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1236" y="3482635"/>
            <a:ext cx="914400" cy="914400"/>
          </a:xfrm>
          <a:prstGeom prst="rect">
            <a:avLst/>
          </a:prstGeom>
        </p:spPr>
      </p:pic>
      <p:pic>
        <p:nvPicPr>
          <p:cNvPr id="17" name="Graphic 16" descr="Thought bubble">
            <a:extLst>
              <a:ext uri="{FF2B5EF4-FFF2-40B4-BE49-F238E27FC236}">
                <a16:creationId xmlns:a16="http://schemas.microsoft.com/office/drawing/2014/main" id="{3C132878-FD61-4843-BA95-780B5EDC5B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6511" y="1941318"/>
            <a:ext cx="461536" cy="461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4926E-7181-424F-97F7-413C5D4882A9}"/>
              </a:ext>
            </a:extLst>
          </p:cNvPr>
          <p:cNvSpPr txBox="1"/>
          <p:nvPr/>
        </p:nvSpPr>
        <p:spPr>
          <a:xfrm>
            <a:off x="5054679" y="1567831"/>
            <a:ext cx="233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CAN SEE A PATTERN</a:t>
            </a:r>
          </a:p>
        </p:txBody>
      </p:sp>
      <p:pic>
        <p:nvPicPr>
          <p:cNvPr id="19" name="Graphic 18" descr="Cat">
            <a:extLst>
              <a:ext uri="{FF2B5EF4-FFF2-40B4-BE49-F238E27FC236}">
                <a16:creationId xmlns:a16="http://schemas.microsoft.com/office/drawing/2014/main" id="{1504B209-A680-A941-8878-86CEDE43F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7564" y="1664200"/>
            <a:ext cx="643855" cy="643855"/>
          </a:xfrm>
          <a:prstGeom prst="rect">
            <a:avLst/>
          </a:prstGeom>
        </p:spPr>
      </p:pic>
      <p:pic>
        <p:nvPicPr>
          <p:cNvPr id="20" name="Graphic 19" descr="Cat">
            <a:extLst>
              <a:ext uri="{FF2B5EF4-FFF2-40B4-BE49-F238E27FC236}">
                <a16:creationId xmlns:a16="http://schemas.microsoft.com/office/drawing/2014/main" id="{FB5A2BE5-CBE7-FC40-A73B-A1028A456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1633" y="1653673"/>
            <a:ext cx="643855" cy="643855"/>
          </a:xfrm>
          <a:prstGeom prst="rect">
            <a:avLst/>
          </a:prstGeom>
        </p:spPr>
      </p:pic>
      <p:pic>
        <p:nvPicPr>
          <p:cNvPr id="21" name="Graphic 20" descr="Cat">
            <a:extLst>
              <a:ext uri="{FF2B5EF4-FFF2-40B4-BE49-F238E27FC236}">
                <a16:creationId xmlns:a16="http://schemas.microsoft.com/office/drawing/2014/main" id="{D1435E51-008A-3A4B-942B-628388EE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501" y="1653674"/>
            <a:ext cx="643855" cy="643855"/>
          </a:xfrm>
          <a:prstGeom prst="rect">
            <a:avLst/>
          </a:prstGeom>
        </p:spPr>
      </p:pic>
      <p:pic>
        <p:nvPicPr>
          <p:cNvPr id="22" name="Graphic 21" descr="Dog">
            <a:extLst>
              <a:ext uri="{FF2B5EF4-FFF2-40B4-BE49-F238E27FC236}">
                <a16:creationId xmlns:a16="http://schemas.microsoft.com/office/drawing/2014/main" id="{A0F2EA9F-0F00-284B-96CD-ECBE93CAE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564" y="2481303"/>
            <a:ext cx="914400" cy="914400"/>
          </a:xfrm>
          <a:prstGeom prst="rect">
            <a:avLst/>
          </a:prstGeom>
        </p:spPr>
      </p:pic>
      <p:pic>
        <p:nvPicPr>
          <p:cNvPr id="23" name="Graphic 22" descr="Dog">
            <a:extLst>
              <a:ext uri="{FF2B5EF4-FFF2-40B4-BE49-F238E27FC236}">
                <a16:creationId xmlns:a16="http://schemas.microsoft.com/office/drawing/2014/main" id="{720ED80B-58F9-5C41-BC60-989893F1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9975" y="2465724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4B8E1D-6023-E047-9F82-0888DC26BC45}"/>
              </a:ext>
            </a:extLst>
          </p:cNvPr>
          <p:cNvCxnSpPr>
            <a:cxnSpLocks/>
          </p:cNvCxnSpPr>
          <p:nvPr/>
        </p:nvCxnSpPr>
        <p:spPr>
          <a:xfrm flipV="1">
            <a:off x="7266056" y="2943856"/>
            <a:ext cx="1063497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77B4-7C8B-734C-A010-A306A08F61ED}"/>
              </a:ext>
            </a:extLst>
          </p:cNvPr>
          <p:cNvCxnSpPr>
            <a:cxnSpLocks/>
          </p:cNvCxnSpPr>
          <p:nvPr/>
        </p:nvCxnSpPr>
        <p:spPr>
          <a:xfrm>
            <a:off x="7309037" y="3318467"/>
            <a:ext cx="1020516" cy="88024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Turtle">
            <a:extLst>
              <a:ext uri="{FF2B5EF4-FFF2-40B4-BE49-F238E27FC236}">
                <a16:creationId xmlns:a16="http://schemas.microsoft.com/office/drawing/2014/main" id="{F029BA0D-E04D-8543-86BF-DC98567EC0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9523" y="3752495"/>
            <a:ext cx="790482" cy="7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03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REINFORCEMENT LEARNING</a:t>
            </a:r>
          </a:p>
        </p:txBody>
      </p:sp>
      <p:pic>
        <p:nvPicPr>
          <p:cNvPr id="27" name="Graphic 26" descr="Robot">
            <a:extLst>
              <a:ext uri="{FF2B5EF4-FFF2-40B4-BE49-F238E27FC236}">
                <a16:creationId xmlns:a16="http://schemas.microsoft.com/office/drawing/2014/main" id="{73BAB910-9718-9C4B-92EF-C69DE65F1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793" y="3773221"/>
            <a:ext cx="1476881" cy="1476881"/>
          </a:xfrm>
          <a:prstGeom prst="rect">
            <a:avLst/>
          </a:prstGeom>
        </p:spPr>
      </p:pic>
      <p:pic>
        <p:nvPicPr>
          <p:cNvPr id="28" name="Graphic 27" descr="Earth Globe Americas">
            <a:extLst>
              <a:ext uri="{FF2B5EF4-FFF2-40B4-BE49-F238E27FC236}">
                <a16:creationId xmlns:a16="http://schemas.microsoft.com/office/drawing/2014/main" id="{BF8EF81E-401B-AB4A-973C-25B871B79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4956" y="1119903"/>
            <a:ext cx="1329718" cy="1329718"/>
          </a:xfrm>
          <a:prstGeom prst="rect">
            <a:avLst/>
          </a:prstGeom>
        </p:spPr>
      </p:pic>
      <p:sp>
        <p:nvSpPr>
          <p:cNvPr id="29" name="U-Turn Arrow 28">
            <a:extLst>
              <a:ext uri="{FF2B5EF4-FFF2-40B4-BE49-F238E27FC236}">
                <a16:creationId xmlns:a16="http://schemas.microsoft.com/office/drawing/2014/main" id="{3414D62C-10C7-FB47-8DEC-853365322D76}"/>
              </a:ext>
            </a:extLst>
          </p:cNvPr>
          <p:cNvSpPr/>
          <p:nvPr/>
        </p:nvSpPr>
        <p:spPr>
          <a:xfrm rot="5400000" flipH="1">
            <a:off x="5341544" y="3054579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DD558-D840-9649-9EDB-9D1532F1C3AF}"/>
              </a:ext>
            </a:extLst>
          </p:cNvPr>
          <p:cNvSpPr txBox="1"/>
          <p:nvPr/>
        </p:nvSpPr>
        <p:spPr>
          <a:xfrm>
            <a:off x="7353543" y="3004580"/>
            <a:ext cx="57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FF3649-A773-2D47-AF32-44B989C701CA}"/>
              </a:ext>
            </a:extLst>
          </p:cNvPr>
          <p:cNvSpPr txBox="1"/>
          <p:nvPr/>
        </p:nvSpPr>
        <p:spPr>
          <a:xfrm>
            <a:off x="5212532" y="2436571"/>
            <a:ext cx="1734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062F80-FB75-4043-B402-D33F7E1A7AF6}"/>
              </a:ext>
            </a:extLst>
          </p:cNvPr>
          <p:cNvSpPr txBox="1"/>
          <p:nvPr/>
        </p:nvSpPr>
        <p:spPr>
          <a:xfrm>
            <a:off x="5572335" y="5250102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00F85329-E189-7742-8E7B-04326F4B9E86}"/>
              </a:ext>
            </a:extLst>
          </p:cNvPr>
          <p:cNvSpPr/>
          <p:nvPr/>
        </p:nvSpPr>
        <p:spPr>
          <a:xfrm rot="16200000" flipH="1">
            <a:off x="3466178" y="3155971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D7D8B-158F-2046-88F5-123E3837E537}"/>
              </a:ext>
            </a:extLst>
          </p:cNvPr>
          <p:cNvSpPr txBox="1"/>
          <p:nvPr/>
        </p:nvSpPr>
        <p:spPr>
          <a:xfrm>
            <a:off x="2346506" y="2862942"/>
            <a:ext cx="322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GET REWARD</a:t>
            </a:r>
          </a:p>
        </p:txBody>
      </p:sp>
    </p:spTree>
    <p:extLst>
      <p:ext uri="{BB962C8B-B14F-4D97-AF65-F5344CB8AC3E}">
        <p14:creationId xmlns:p14="http://schemas.microsoft.com/office/powerpoint/2010/main" val="378628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6428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NAVIGATE DATA SCIENCE | ML | DL | AI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587271"/>
            <a:ext cx="715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LIST APPLICATIONS YOU CAN THINK OF.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COULD YOU GROUP THEM?</a:t>
            </a:r>
          </a:p>
        </p:txBody>
      </p:sp>
    </p:spTree>
    <p:extLst>
      <p:ext uri="{BB962C8B-B14F-4D97-AF65-F5344CB8AC3E}">
        <p14:creationId xmlns:p14="http://schemas.microsoft.com/office/powerpoint/2010/main" val="377479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84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TECHNOLOGY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9"/>
            <a:ext cx="990936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IMAGE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 DETECTION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NATURAL LANGUAGE PROCESSING, SPEECH RECOGNITION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 SERIES PREDICTION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ROBOTIC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GAMES &amp; SIMULATION, 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860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14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BY ACTIVITY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98F98-E9D0-D047-9238-BB9AF9E9A256}"/>
              </a:ext>
            </a:extLst>
          </p:cNvPr>
          <p:cNvSpPr txBox="1"/>
          <p:nvPr/>
        </p:nvSpPr>
        <p:spPr>
          <a:xfrm>
            <a:off x="1075236" y="1327356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HEALTH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AGRICULTURE, ENVIRONMENT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EDUCATION &amp; SCIENCE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INDUSTRY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DEFENCE, ...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649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316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QUICK TOUR OF EXAMPLE APPLICATIONS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 OBJECT DETECTION TO MUSIC</a:t>
            </a:r>
          </a:p>
        </p:txBody>
      </p:sp>
    </p:spTree>
    <p:extLst>
      <p:ext uri="{BB962C8B-B14F-4D97-AF65-F5344CB8AC3E}">
        <p14:creationId xmlns:p14="http://schemas.microsoft.com/office/powerpoint/2010/main" val="35186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REAL TIME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C68F-8E63-2645-BC08-C7FA5CEC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9" y="1331407"/>
            <a:ext cx="7624954" cy="3903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26A0F-351B-6147-A663-CCF09BE72561}"/>
              </a:ext>
            </a:extLst>
          </p:cNvPr>
          <p:cNvSpPr/>
          <p:nvPr/>
        </p:nvSpPr>
        <p:spPr>
          <a:xfrm>
            <a:off x="1080000" y="5326756"/>
            <a:ext cx="39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https://pjreddie.com/darknet/yolo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919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SMART FARMING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7A9C-F66C-434F-A6A6-A1C4156A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518507"/>
            <a:ext cx="9326880" cy="274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213003" y="4497960"/>
            <a:ext cx="319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tinyurl.com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/y7js7scm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184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70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AIR QUALITY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6A22D-B475-6442-963B-408FB65EAC31}"/>
              </a:ext>
            </a:extLst>
          </p:cNvPr>
          <p:cNvSpPr/>
          <p:nvPr/>
        </p:nvSpPr>
        <p:spPr>
          <a:xfrm>
            <a:off x="1196379" y="4315078"/>
            <a:ext cx="464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https://www.kaggle.com/c/dsg-hackathon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B429E-2628-314E-B6AB-A2DA2B32C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9" y="1427239"/>
            <a:ext cx="10624457" cy="27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1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53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ENERGY 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15806-4209-BC47-8882-D3F2D40CEF92}"/>
              </a:ext>
            </a:extLst>
          </p:cNvPr>
          <p:cNvSpPr/>
          <p:nvPr/>
        </p:nvSpPr>
        <p:spPr>
          <a:xfrm>
            <a:off x="1196378" y="4248576"/>
            <a:ext cx="9090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/blog/deepmind-ai-reduces-google-data-centre-cooling-bill-40/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FF246-219D-EC4B-BF0D-885AD2F4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78" y="1429905"/>
            <a:ext cx="9632799" cy="26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8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95912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|AN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97193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78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ROBOTICS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7B48-BB3E-B243-AC53-A9D4A26C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8" y="1450372"/>
            <a:ext cx="3226560" cy="3635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F0CCF-CDB3-3944-B120-5679C53E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4" y="1503713"/>
            <a:ext cx="2402705" cy="35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1784FE-9CC9-C448-8560-5B4983C26F01}"/>
              </a:ext>
            </a:extLst>
          </p:cNvPr>
          <p:cNvSpPr/>
          <p:nvPr/>
        </p:nvSpPr>
        <p:spPr>
          <a:xfrm>
            <a:off x="1091732" y="5206895"/>
            <a:ext cx="2542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/y7v433fs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hlinkClick r:id="rId6"/>
            <a:extLst>
              <a:ext uri="{FF2B5EF4-FFF2-40B4-BE49-F238E27FC236}">
                <a16:creationId xmlns:a16="http://schemas.microsoft.com/office/drawing/2014/main" id="{481D8B59-9620-3D40-89B4-D58ECC8B92BB}"/>
              </a:ext>
            </a:extLst>
          </p:cNvPr>
          <p:cNvSpPr/>
          <p:nvPr/>
        </p:nvSpPr>
        <p:spPr>
          <a:xfrm>
            <a:off x="6092217" y="5156108"/>
            <a:ext cx="4354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www.bostondynamics.com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/atlas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473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28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B4F9-23E7-DB42-8508-291479E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22" y="1391999"/>
            <a:ext cx="9875521" cy="3177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3C5DF-1085-CE45-B01D-BD009C532EA5}"/>
              </a:ext>
            </a:extLst>
          </p:cNvPr>
          <p:cNvSpPr/>
          <p:nvPr/>
        </p:nvSpPr>
        <p:spPr>
          <a:xfrm>
            <a:off x="1080000" y="4651897"/>
            <a:ext cx="504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physicsml.github.io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/pages/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papers.html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372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MEDICINE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2F920-7F3C-EA4F-804A-538394276DF8}"/>
              </a:ext>
            </a:extLst>
          </p:cNvPr>
          <p:cNvSpPr/>
          <p:nvPr/>
        </p:nvSpPr>
        <p:spPr>
          <a:xfrm>
            <a:off x="1080000" y="3297553"/>
            <a:ext cx="4356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deepmind.com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/blog/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alphafold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E9D39-9119-BB4E-8F08-99470FB3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3" y="1566355"/>
            <a:ext cx="6420425" cy="173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FAD02-AC51-924F-B3A9-273C88A2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134" y="2583343"/>
            <a:ext cx="6346371" cy="25345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73AC0A-4868-B341-85F8-453B27079A92}"/>
              </a:ext>
            </a:extLst>
          </p:cNvPr>
          <p:cNvSpPr/>
          <p:nvPr/>
        </p:nvSpPr>
        <p:spPr>
          <a:xfrm>
            <a:off x="5436898" y="5285664"/>
            <a:ext cx="361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www.sophiagenetics.com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6870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77BFD-3EAA-0E41-89E5-4890C132DCEC}"/>
              </a:ext>
            </a:extLst>
          </p:cNvPr>
          <p:cNvSpPr/>
          <p:nvPr/>
        </p:nvSpPr>
        <p:spPr>
          <a:xfrm>
            <a:off x="1196458" y="4323294"/>
            <a:ext cx="359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magenta.tensorflow.org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1E194-D5C5-284B-AF55-D6714E50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458" y="1228536"/>
            <a:ext cx="5782490" cy="28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958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ENDLESS LIST …</a:t>
            </a:r>
          </a:p>
        </p:txBody>
      </p:sp>
    </p:spTree>
    <p:extLst>
      <p:ext uri="{BB962C8B-B14F-4D97-AF65-F5344CB8AC3E}">
        <p14:creationId xmlns:p14="http://schemas.microsoft.com/office/powerpoint/2010/main" val="176543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9204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AT THE CORE OF ALL THESE APPLICATIONS?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43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407127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997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CORE COMPONENT OF DATA SCIENCE | ML | DL |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STOCK MARKET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 IS IN THE VIDEO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SERIOUS DISEASE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PREDICTING 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POLLUTION PEACK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5041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44258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IS A PREDICTION?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758770" y="1534247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980441"/>
            <a:ext cx="647965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PROVIDES 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[PARTIAL] OBSERVATION OF THE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ADE52-2695-A74B-B6AE-036E0F6BA39D}"/>
              </a:ext>
            </a:extLst>
          </p:cNvPr>
          <p:cNvSpPr/>
          <p:nvPr/>
        </p:nvSpPr>
        <p:spPr>
          <a:xfrm>
            <a:off x="1076400" y="2769886"/>
            <a:ext cx="62460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HARNESS IT</a:t>
            </a:r>
          </a:p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 INFORMED DECISION</a:t>
            </a:r>
          </a:p>
        </p:txBody>
      </p:sp>
    </p:spTree>
    <p:extLst>
      <p:ext uri="{BB962C8B-B14F-4D97-AF65-F5344CB8AC3E}">
        <p14:creationId xmlns:p14="http://schemas.microsoft.com/office/powerpoint/2010/main" val="72707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843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AS A PROCESS TO FILL MISSING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31DAE-A22B-FB4A-AD88-163CD32CB074}"/>
              </a:ext>
            </a:extLst>
          </p:cNvPr>
          <p:cNvSpPr/>
          <p:nvPr/>
        </p:nvSpPr>
        <p:spPr>
          <a:xfrm>
            <a:off x="1778269" y="2500845"/>
            <a:ext cx="312002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HAVE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2F6BE27F-31F9-5E4A-B320-5C5601DD02E5}"/>
              </a:ext>
            </a:extLst>
          </p:cNvPr>
          <p:cNvSpPr/>
          <p:nvPr/>
        </p:nvSpPr>
        <p:spPr>
          <a:xfrm>
            <a:off x="5270951" y="2579928"/>
            <a:ext cx="1795549" cy="857496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C289A-7699-1D43-80D2-A978C0E6D58B}"/>
              </a:ext>
            </a:extLst>
          </p:cNvPr>
          <p:cNvSpPr/>
          <p:nvPr/>
        </p:nvSpPr>
        <p:spPr>
          <a:xfrm>
            <a:off x="7533446" y="2500844"/>
            <a:ext cx="3545651" cy="10156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INFORMATION </a:t>
            </a:r>
          </a:p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YOU DON’T HAVE</a:t>
            </a:r>
          </a:p>
        </p:txBody>
      </p:sp>
    </p:spTree>
    <p:extLst>
      <p:ext uri="{BB962C8B-B14F-4D97-AF65-F5344CB8AC3E}">
        <p14:creationId xmlns:p14="http://schemas.microsoft.com/office/powerpoint/2010/main" val="380914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66667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 VS. DECISION MAKING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02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66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UNPACKING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6" y="1543484"/>
            <a:ext cx="9909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PREDICTION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IS ONLY ONE KEY ELEMENT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WITH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JUDGMENT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ACTIONS</a:t>
            </a:r>
            <a:b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OUTCOME &amp; FEEDBACK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671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6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HUMAN VS.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402E5-748A-EA44-8D68-D1CE65D95EAD}"/>
              </a:ext>
            </a:extLst>
          </p:cNvPr>
          <p:cNvSpPr txBox="1"/>
          <p:nvPr/>
        </p:nvSpPr>
        <p:spPr>
          <a:xfrm>
            <a:off x="1075235" y="1543484"/>
            <a:ext cx="104628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MACHINE| AI BEAT HUMAN IN MANY NARROW TASKS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ARE BETTER WITH FEW DATA</a:t>
            </a:r>
            <a:r>
              <a:rPr lang="en-US" sz="2500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[MODEL OF THE WORLD]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HUMAN PUT PREDICTIONS INTO CONTEXT AND ASSESS TRADEOFFS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REQUIRE RETHINKING MANY JOBS</a:t>
            </a:r>
          </a:p>
        </p:txBody>
      </p:sp>
    </p:spTree>
    <p:extLst>
      <p:ext uri="{BB962C8B-B14F-4D97-AF65-F5344CB8AC3E}">
        <p14:creationId xmlns:p14="http://schemas.microsoft.com/office/powerpoint/2010/main" val="124730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50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PREDICTIONS MACHINE | OPENING THE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 ATTEMPT TO DEMISTIFY ML|DL</a:t>
            </a:r>
          </a:p>
        </p:txBody>
      </p:sp>
    </p:spTree>
    <p:extLst>
      <p:ext uri="{BB962C8B-B14F-4D97-AF65-F5344CB8AC3E}">
        <p14:creationId xmlns:p14="http://schemas.microsoft.com/office/powerpoint/2010/main" val="194905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636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IS THERE ANY PATTERN IN YOUR DATA?</a:t>
            </a:r>
          </a:p>
        </p:txBody>
      </p:sp>
      <p:pic>
        <p:nvPicPr>
          <p:cNvPr id="5" name="Picture 4" descr="linear-regression-feat-target.png">
            <a:extLst>
              <a:ext uri="{FF2B5EF4-FFF2-40B4-BE49-F238E27FC236}">
                <a16:creationId xmlns:a16="http://schemas.microsoft.com/office/drawing/2014/main" id="{531AD779-F042-9C4E-8E93-F9C53768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63" y="1337269"/>
            <a:ext cx="8038487" cy="4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29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63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WHICH LINE?</a:t>
            </a:r>
          </a:p>
        </p:txBody>
      </p:sp>
      <p:pic>
        <p:nvPicPr>
          <p:cNvPr id="6" name="Picture 5" descr="regression-which-line.png">
            <a:extLst>
              <a:ext uri="{FF2B5EF4-FFF2-40B4-BE49-F238E27FC236}">
                <a16:creationId xmlns:a16="http://schemas.microsoft.com/office/drawing/2014/main" id="{16526027-6E69-8741-B7F7-E6F31B79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2" y="1137511"/>
            <a:ext cx="6941207" cy="48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4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78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DEFINE AN EVALUATION METRIC?</a:t>
            </a:r>
          </a:p>
        </p:txBody>
      </p:sp>
      <p:pic>
        <p:nvPicPr>
          <p:cNvPr id="7" name="Picture 6" descr="regression-best-line-errors.png">
            <a:extLst>
              <a:ext uri="{FF2B5EF4-FFF2-40B4-BE49-F238E27FC236}">
                <a16:creationId xmlns:a16="http://schemas.microsoft.com/office/drawing/2014/main" id="{FAC0DC21-1CF1-544C-9005-4AB1F718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24" y="1154132"/>
            <a:ext cx="6818025" cy="47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2564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MINIMIZE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5771-02C6-5B42-BBCA-975BFC3A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14" y="1308062"/>
            <a:ext cx="6732087" cy="45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7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23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BUT WAIT, WHICH BEST LINE?</a:t>
            </a:r>
          </a:p>
        </p:txBody>
      </p:sp>
      <p:pic>
        <p:nvPicPr>
          <p:cNvPr id="6" name="Picture 5" descr="best-line-really.png">
            <a:extLst>
              <a:ext uri="{FF2B5EF4-FFF2-40B4-BE49-F238E27FC236}">
                <a16:creationId xmlns:a16="http://schemas.microsoft.com/office/drawing/2014/main" id="{A27E64F9-D54E-8845-94CC-72CFE6E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20" y="940110"/>
            <a:ext cx="6496833" cy="4891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813F3-C593-A84D-BFFE-9C44BC9C39DE}"/>
              </a:ext>
            </a:extLst>
          </p:cNvPr>
          <p:cNvSpPr/>
          <p:nvPr/>
        </p:nvSpPr>
        <p:spPr>
          <a:xfrm>
            <a:off x="3086736" y="6047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871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E3EE6-1380-C747-9DDD-2E3726B0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574" y="3505204"/>
            <a:ext cx="1744133" cy="1570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57BE54-449F-F949-A5FD-DD978C6224F0}"/>
              </a:ext>
            </a:extLst>
          </p:cNvPr>
          <p:cNvSpPr/>
          <p:nvPr/>
        </p:nvSpPr>
        <p:spPr>
          <a:xfrm>
            <a:off x="1851561" y="1913693"/>
            <a:ext cx="160415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RAW DATA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6F697-B45F-D545-9208-46ED7C9C5A5A}"/>
              </a:ext>
            </a:extLst>
          </p:cNvPr>
          <p:cNvSpPr/>
          <p:nvPr/>
        </p:nvSpPr>
        <p:spPr>
          <a:xfrm>
            <a:off x="1684400" y="5189496"/>
            <a:ext cx="1604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REALITY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85ED-98E1-A44D-811F-C57354EAC88A}"/>
              </a:ext>
            </a:extLst>
          </p:cNvPr>
          <p:cNvSpPr/>
          <p:nvPr/>
        </p:nvSpPr>
        <p:spPr>
          <a:xfrm>
            <a:off x="5356762" y="1913693"/>
            <a:ext cx="1653466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IS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PROCESSED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39056-233F-8F4A-A7DA-6513665D3F0E}"/>
              </a:ext>
            </a:extLst>
          </p:cNvPr>
          <p:cNvSpPr/>
          <p:nvPr/>
        </p:nvSpPr>
        <p:spPr>
          <a:xfrm>
            <a:off x="8235428" y="1896982"/>
            <a:ext cx="2141612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EXPLORATORY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4C08B-E7F7-754F-AB3A-2C320502E490}"/>
              </a:ext>
            </a:extLst>
          </p:cNvPr>
          <p:cNvSpPr/>
          <p:nvPr/>
        </p:nvSpPr>
        <p:spPr>
          <a:xfrm>
            <a:off x="8252361" y="3867203"/>
            <a:ext cx="1862498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 &amp;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ALGORITHMS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5406-1801-D54B-84A9-B5F587B89B97}"/>
              </a:ext>
            </a:extLst>
          </p:cNvPr>
          <p:cNvSpPr/>
          <p:nvPr/>
        </p:nvSpPr>
        <p:spPr>
          <a:xfrm>
            <a:off x="5356762" y="3936427"/>
            <a:ext cx="1588897" cy="7078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MAKE </a:t>
            </a:r>
          </a:p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C7C03FD-1109-954E-AE1A-7FAFB40CBDF9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288027" y="2987192"/>
            <a:ext cx="73122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A8441E1-065B-644E-942B-236417BC85C8}"/>
              </a:ext>
            </a:extLst>
          </p:cNvPr>
          <p:cNvCxnSpPr>
            <a:cxnSpLocks/>
          </p:cNvCxnSpPr>
          <p:nvPr/>
        </p:nvCxnSpPr>
        <p:spPr>
          <a:xfrm flipV="1">
            <a:off x="3525707" y="2267636"/>
            <a:ext cx="1689760" cy="7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262DE65-ED2A-6F4B-9105-4C22AA81BC95}"/>
              </a:ext>
            </a:extLst>
          </p:cNvPr>
          <p:cNvCxnSpPr>
            <a:cxnSpLocks/>
          </p:cNvCxnSpPr>
          <p:nvPr/>
        </p:nvCxnSpPr>
        <p:spPr>
          <a:xfrm>
            <a:off x="7027161" y="2250703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C3C47E8-9A52-9844-8FE4-E439C7681E32}"/>
              </a:ext>
            </a:extLst>
          </p:cNvPr>
          <p:cNvCxnSpPr>
            <a:cxnSpLocks/>
          </p:cNvCxnSpPr>
          <p:nvPr/>
        </p:nvCxnSpPr>
        <p:spPr>
          <a:xfrm rot="5400000">
            <a:off x="8607623" y="3244647"/>
            <a:ext cx="961361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10E33E4-D962-D647-9036-399A3AFE3CF8}"/>
              </a:ext>
            </a:extLst>
          </p:cNvPr>
          <p:cNvCxnSpPr>
            <a:cxnSpLocks/>
          </p:cNvCxnSpPr>
          <p:nvPr/>
        </p:nvCxnSpPr>
        <p:spPr>
          <a:xfrm rot="10800000">
            <a:off x="7010228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3371F87-6665-2648-91CC-44F21C0555F4}"/>
              </a:ext>
            </a:extLst>
          </p:cNvPr>
          <p:cNvCxnSpPr>
            <a:cxnSpLocks/>
          </p:cNvCxnSpPr>
          <p:nvPr/>
        </p:nvCxnSpPr>
        <p:spPr>
          <a:xfrm rot="10800000">
            <a:off x="3783386" y="4290369"/>
            <a:ext cx="1174401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F2ABD07-4F76-6E41-A33C-9EDF57A8EC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4302" y="1381675"/>
            <a:ext cx="828000" cy="1"/>
          </a:xfrm>
          <a:prstGeom prst="bentConnector3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02921B5-6155-AD49-86B8-BA15E0F94CCB}"/>
              </a:ext>
            </a:extLst>
          </p:cNvPr>
          <p:cNvCxnSpPr>
            <a:cxnSpLocks/>
          </p:cNvCxnSpPr>
          <p:nvPr/>
        </p:nvCxnSpPr>
        <p:spPr>
          <a:xfrm rot="10800000">
            <a:off x="5931393" y="984609"/>
            <a:ext cx="3168000" cy="2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BDE1868-EEED-5F4C-AB9C-D31CBE40FCF4}"/>
              </a:ext>
            </a:extLst>
          </p:cNvPr>
          <p:cNvCxnSpPr>
            <a:cxnSpLocks/>
          </p:cNvCxnSpPr>
          <p:nvPr/>
        </p:nvCxnSpPr>
        <p:spPr>
          <a:xfrm rot="5400000">
            <a:off x="5540830" y="1387664"/>
            <a:ext cx="814995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C38B19E-CF71-9341-AF5A-756FB55CD989}"/>
              </a:ext>
            </a:extLst>
          </p:cNvPr>
          <p:cNvSpPr/>
          <p:nvPr/>
        </p:nvSpPr>
        <p:spPr>
          <a:xfrm>
            <a:off x="1080000" y="54000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PIPELINE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48126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WHICH CURVE IS BEST? A QUESTION OF CAPACITY</a:t>
            </a:r>
          </a:p>
        </p:txBody>
      </p:sp>
      <p:pic>
        <p:nvPicPr>
          <p:cNvPr id="5" name="Picture 4" descr="polynomial-1-2-100.png">
            <a:extLst>
              <a:ext uri="{FF2B5EF4-FFF2-40B4-BE49-F238E27FC236}">
                <a16:creationId xmlns:a16="http://schemas.microsoft.com/office/drawing/2014/main" id="{19ECC2E0-EAEB-4643-83B9-2A547685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1" y="1308416"/>
            <a:ext cx="7602713" cy="4676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858E1-7D33-F14B-8306-62D37619FBE7}"/>
              </a:ext>
            </a:extLst>
          </p:cNvPr>
          <p:cNvSpPr/>
          <p:nvPr/>
        </p:nvSpPr>
        <p:spPr>
          <a:xfrm>
            <a:off x="2632880" y="5935288"/>
            <a:ext cx="444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github.com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ageron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/handson-ml2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245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97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ABOUT CLASSIFICATION PROBLEM?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58F1DD15-0BF7-F642-8EF9-1946E2A7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00" y="1485039"/>
            <a:ext cx="7535290" cy="41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8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495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RATIONALE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A400216-8BE6-B84A-8166-9FD5298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10" y="1239783"/>
            <a:ext cx="6475694" cy="48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43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SIGMOID FUNCTION</a:t>
            </a:r>
          </a:p>
        </p:txBody>
      </p:sp>
      <p:pic>
        <p:nvPicPr>
          <p:cNvPr id="6" name="Picture 5" descr="sigmoid-function.png">
            <a:extLst>
              <a:ext uri="{FF2B5EF4-FFF2-40B4-BE49-F238E27FC236}">
                <a16:creationId xmlns:a16="http://schemas.microsoft.com/office/drawing/2014/main" id="{BFEEDB3A-2C5C-9543-822B-FC2365B5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87" y="1409019"/>
            <a:ext cx="6366242" cy="46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24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327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AT CRUISING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7A0735-8109-4747-B15D-30C9BC8EF46A}"/>
              </a:ext>
            </a:extLst>
          </p:cNvPr>
          <p:cNvSpPr/>
          <p:nvPr/>
        </p:nvSpPr>
        <p:spPr>
          <a:xfrm>
            <a:off x="2203597" y="5573477"/>
            <a:ext cx="379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playground.tensorflow.org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55E6E-7D35-9E47-B372-C9439D5E80BE}"/>
              </a:ext>
            </a:extLst>
          </p:cNvPr>
          <p:cNvSpPr/>
          <p:nvPr/>
        </p:nvSpPr>
        <p:spPr>
          <a:xfrm>
            <a:off x="6684984" y="5573477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/d5wwH3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 descr="tf-logistic-regression-easy.png">
            <a:extLst>
              <a:ext uri="{FF2B5EF4-FFF2-40B4-BE49-F238E27FC236}">
                <a16:creationId xmlns:a16="http://schemas.microsoft.com/office/drawing/2014/main" id="{5415E0BD-A4AC-CE4C-B9F4-1635D893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51" y="1325005"/>
            <a:ext cx="7043701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9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 | IN TROUBLE</a:t>
            </a:r>
          </a:p>
        </p:txBody>
      </p:sp>
      <p:pic>
        <p:nvPicPr>
          <p:cNvPr id="6" name="Picture 5" descr="tf-logistic-regression-in-trouble.png">
            <a:extLst>
              <a:ext uri="{FF2B5EF4-FFF2-40B4-BE49-F238E27FC236}">
                <a16:creationId xmlns:a16="http://schemas.microsoft.com/office/drawing/2014/main" id="{F47624E8-C3A5-8D42-875D-4A14E8E1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40" y="1392625"/>
            <a:ext cx="69627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34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322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BIOLOGICAL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4A72D-1B6C-2047-B1FF-177D2582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46" y="1322161"/>
            <a:ext cx="6535615" cy="4124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5931AA-2A3B-2846-B086-71E7F9C4A13D}"/>
              </a:ext>
            </a:extLst>
          </p:cNvPr>
          <p:cNvSpPr/>
          <p:nvPr/>
        </p:nvSpPr>
        <p:spPr>
          <a:xfrm>
            <a:off x="1993246" y="5777053"/>
            <a:ext cx="964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https://en.wikipedia.org/wiki/Neuron#/media/File:Blausen_0657_MultipolarNeuron.png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671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589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MULTIPLE LAYERS IN BIOLOGICAL NEURAL NETWORK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037ED-A350-CE41-889C-BBA2939A8A22}"/>
              </a:ext>
            </a:extLst>
          </p:cNvPr>
          <p:cNvSpPr/>
          <p:nvPr/>
        </p:nvSpPr>
        <p:spPr>
          <a:xfrm>
            <a:off x="2186166" y="4695666"/>
            <a:ext cx="51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en.wikipedia.org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/wiki/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Cerebral_cortex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E75DA-4ED9-A542-A98E-D9CD473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41267" y="-599871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9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10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NEURAL NETWORKS COMES ON STAGE</a:t>
            </a:r>
          </a:p>
        </p:txBody>
      </p:sp>
      <p:pic>
        <p:nvPicPr>
          <p:cNvPr id="5" name="Picture 4" descr="tf-neural-net-basic.png">
            <a:extLst>
              <a:ext uri="{FF2B5EF4-FFF2-40B4-BE49-F238E27FC236}">
                <a16:creationId xmlns:a16="http://schemas.microsoft.com/office/drawing/2014/main" id="{7A5EA14B-E57E-1D42-95AA-96E7D0D0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95" y="1354953"/>
            <a:ext cx="6484847" cy="4248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4B4CC-E104-C347-B595-B3DE7351B786}"/>
              </a:ext>
            </a:extLst>
          </p:cNvPr>
          <p:cNvSpPr/>
          <p:nvPr/>
        </p:nvSpPr>
        <p:spPr>
          <a:xfrm>
            <a:off x="2654035" y="5636675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ngcvpV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238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86520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EXAMPLE OF AIR QUALITY MONITORING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69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7862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ARTIFICIAL </a:t>
            </a:r>
            <a:r>
              <a:rPr lang="fr-FR" sz="2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NEURAL NETWORKS COMES ON STAGE</a:t>
            </a:r>
          </a:p>
        </p:txBody>
      </p:sp>
      <p:pic>
        <p:nvPicPr>
          <p:cNvPr id="6" name="Picture 5" descr="tf-deep-neural-net-to-the-rescue.png">
            <a:extLst>
              <a:ext uri="{FF2B5EF4-FFF2-40B4-BE49-F238E27FC236}">
                <a16:creationId xmlns:a16="http://schemas.microsoft.com/office/drawing/2014/main" id="{22E24F17-7C53-964B-AAF0-8D57B478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10" y="1305941"/>
            <a:ext cx="6481479" cy="4248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A2303F-29D7-574E-AFFB-CAEC579845DF}"/>
              </a:ext>
            </a:extLst>
          </p:cNvPr>
          <p:cNvSpPr/>
          <p:nvPr/>
        </p:nvSpPr>
        <p:spPr>
          <a:xfrm>
            <a:off x="2651670" y="560555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goo.gl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/6BJ83E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623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EF6EB-6E51-844C-9298-7EED00E64135}"/>
              </a:ext>
            </a:extLst>
          </p:cNvPr>
          <p:cNvSpPr txBox="1"/>
          <p:nvPr/>
        </p:nvSpPr>
        <p:spPr>
          <a:xfrm>
            <a:off x="1080000" y="540000"/>
            <a:ext cx="6789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NOT A BOIL ANYMORE | OPTIMIZATION TRICKS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73118-B13F-E245-B14F-CAECEB4C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80" y="1563240"/>
            <a:ext cx="5677263" cy="42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3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867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FROM TWO PARAMETERS TO MILLIONS OF THEM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AAFE7-65EB-A542-B2B3-392BA2E78DDC}"/>
              </a:ext>
            </a:extLst>
          </p:cNvPr>
          <p:cNvSpPr/>
          <p:nvPr/>
        </p:nvSpPr>
        <p:spPr>
          <a:xfrm>
            <a:off x="1075236" y="1467571"/>
            <a:ext cx="9826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WITH FOUR PARAMETERS I CAN FIT AN ELEPHANT, AND WITH FIVE I CAN MAKE HIM WIGLLE HIS TRUNK»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9B290-97B6-1E40-B230-EA86041368D5}"/>
              </a:ext>
            </a:extLst>
          </p:cNvPr>
          <p:cNvSpPr/>
          <p:nvPr/>
        </p:nvSpPr>
        <p:spPr>
          <a:xfrm>
            <a:off x="1806201" y="3354420"/>
            <a:ext cx="3414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---- 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307952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5789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FINETUNING YOUR « MOULD » | CAPACITY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49675-36B5-854B-870F-6D67807EAA81}"/>
              </a:ext>
            </a:extLst>
          </p:cNvPr>
          <p:cNvSpPr/>
          <p:nvPr/>
        </p:nvSpPr>
        <p:spPr>
          <a:xfrm>
            <a:off x="1128867" y="1653773"/>
            <a:ext cx="7152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1803149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77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PRACTITIONER MINDSET | PREDICTIVE POWER FIRST</a:t>
            </a:r>
          </a:p>
        </p:txBody>
      </p:sp>
      <p:pic>
        <p:nvPicPr>
          <p:cNvPr id="5" name="Picture 4" descr="machine_learning.png">
            <a:extLst>
              <a:ext uri="{FF2B5EF4-FFF2-40B4-BE49-F238E27FC236}">
                <a16:creationId xmlns:a16="http://schemas.microsoft.com/office/drawing/2014/main" id="{78D7947E-CD07-704D-93FC-59C4E373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65" y="1261562"/>
            <a:ext cx="4041797" cy="47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46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93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AS OPPOSED TO CLASSICAL STATISTICS MINDSET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EBA74-4241-554E-9ADF-B6E89BB7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57" y="1623951"/>
            <a:ext cx="5387301" cy="3745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B9DFEF-503D-A345-8407-7A49373C4EA6}"/>
              </a:ext>
            </a:extLst>
          </p:cNvPr>
          <p:cNvSpPr/>
          <p:nvPr/>
        </p:nvSpPr>
        <p:spPr>
          <a:xfrm>
            <a:off x="3141557" y="5500552"/>
            <a:ext cx="40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/1101.0891.pdf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FD42-96A1-4141-9A95-4EE23D4F5123}"/>
              </a:ext>
            </a:extLst>
          </p:cNvPr>
          <p:cNvSpPr txBox="1"/>
          <p:nvPr/>
        </p:nvSpPr>
        <p:spPr>
          <a:xfrm>
            <a:off x="1013500" y="873610"/>
            <a:ext cx="82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 EXPLANATORY POWER  = HIGH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2746386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596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RIGHT DATA &amp; RIGHT MODEL CAPACITY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10F714-63EB-F743-ACA9-544B2F71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12" y="1939930"/>
            <a:ext cx="2274425" cy="3089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426923-8BD7-0D4F-90C0-00B5FDD5E48C}"/>
              </a:ext>
            </a:extLst>
          </p:cNvPr>
          <p:cNvSpPr/>
          <p:nvPr/>
        </p:nvSpPr>
        <p:spPr>
          <a:xfrm>
            <a:off x="1080000" y="1466150"/>
            <a:ext cx="3163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TRAINING DATASET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453FA-C1D5-3249-8774-A25373496D10}"/>
              </a:ext>
            </a:extLst>
          </p:cNvPr>
          <p:cNvSpPr/>
          <p:nvPr/>
        </p:nvSpPr>
        <p:spPr>
          <a:xfrm>
            <a:off x="4641318" y="1445816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ED486-01D6-E94B-9629-9748010C0C2B}"/>
              </a:ext>
            </a:extLst>
          </p:cNvPr>
          <p:cNvSpPr/>
          <p:nvPr/>
        </p:nvSpPr>
        <p:spPr>
          <a:xfrm>
            <a:off x="7797049" y="1466150"/>
            <a:ext cx="386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BA646-C50C-0F42-9630-4D070BBC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17" y="1970717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35F91A-F26C-A548-A2AD-A3F88822DF4A}"/>
              </a:ext>
            </a:extLst>
          </p:cNvPr>
          <p:cNvSpPr txBox="1"/>
          <p:nvPr/>
        </p:nvSpPr>
        <p:spPr>
          <a:xfrm>
            <a:off x="9628421" y="5069239"/>
            <a:ext cx="231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2F74AF-7EF4-A64A-A192-2C15E20AA9CD}"/>
              </a:ext>
            </a:extLst>
          </p:cNvPr>
          <p:cNvSpPr/>
          <p:nvPr/>
        </p:nvSpPr>
        <p:spPr>
          <a:xfrm>
            <a:off x="4685121" y="5113024"/>
            <a:ext cx="40214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http://www.20th.ch/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antiquites_industrielles_objets.htm</a:t>
            </a:r>
            <a:endParaRPr lang="fr-FR" sz="1200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4AD067-A007-524C-B99A-EB70082C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91" y="1978030"/>
            <a:ext cx="2765541" cy="3004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C072D4-47B4-8F41-9DA8-4D2246C883CF}"/>
              </a:ext>
            </a:extLst>
          </p:cNvPr>
          <p:cNvSpPr txBox="1"/>
          <p:nvPr/>
        </p:nvSpPr>
        <p:spPr>
          <a:xfrm>
            <a:off x="1216813" y="5125506"/>
            <a:ext cx="175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goo.gl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03692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6323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79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UNIVERSAL » WORKFLOW OF 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DEFINE THE PROBLEM AND ASSEMBLE A DATASET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CHOOSE A MEASURE OF SUCCESS &amp; DECIDE ON AN EVALUATION PROTOCOL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PREPARE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 A MODEL THAT DOES BETTER THAN A BASELINE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TWEAK CAPACITY BY TUNING YOUR HYPERPARAMETERS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02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62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ML|DL|AI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15E62-8F36-C440-B682-43E08A6FA1CF}"/>
              </a:ext>
            </a:extLst>
          </p:cNvPr>
          <p:cNvSpPr txBox="1"/>
          <p:nvPr/>
        </p:nvSpPr>
        <p:spPr>
          <a:xfrm>
            <a:off x="5694818" y="143308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 LEARNING &gt; HUMAN-LEVEL PERFORMANCE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IN PARTICULAR DOMAINS (IMAGE RECOGNITION, …)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 ON VERY SPECIFIC/NARROW TASKS [FOR NOW]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2FD7-54A2-8E46-8054-019B56FD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33" y="1482964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B1F2FA-F2BA-D547-AD71-B332922396C6}"/>
              </a:ext>
            </a:extLst>
          </p:cNvPr>
          <p:cNvSpPr/>
          <p:nvPr/>
        </p:nvSpPr>
        <p:spPr>
          <a:xfrm>
            <a:off x="1080000" y="5189343"/>
            <a:ext cx="4260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pdf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/1802.07228.pdf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747F-8999-F84D-A8D8-2A423AF4080D}"/>
              </a:ext>
            </a:extLst>
          </p:cNvPr>
          <p:cNvSpPr/>
          <p:nvPr/>
        </p:nvSpPr>
        <p:spPr>
          <a:xfrm>
            <a:off x="1080000" y="5490095"/>
            <a:ext cx="304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www.image-net.org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32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148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I. PRIMARY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2325185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80000" y="1702592"/>
            <a:ext cx="95667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IoT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NETWORK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SENSES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PARTICULATE MATTERS (PM), CO2, …</a:t>
            </a:r>
          </a:p>
        </p:txBody>
      </p:sp>
    </p:spTree>
    <p:extLst>
      <p:ext uri="{BB962C8B-B14F-4D97-AF65-F5344CB8AC3E}">
        <p14:creationId xmlns:p14="http://schemas.microsoft.com/office/powerpoint/2010/main" val="625118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8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836964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10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LURING WITH SIREN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0561B-7C96-6D46-B87E-D66899C4452F}"/>
              </a:ext>
            </a:extLst>
          </p:cNvPr>
          <p:cNvSpPr/>
          <p:nvPr/>
        </p:nvSpPr>
        <p:spPr>
          <a:xfrm>
            <a:off x="1080001" y="1420191"/>
            <a:ext cx="5712398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DATA IS THE NEW OIL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F271F-F825-BA40-81F5-C0F6F79666AE}"/>
              </a:ext>
            </a:extLst>
          </p:cNvPr>
          <p:cNvSpPr/>
          <p:nvPr/>
        </p:nvSpPr>
        <p:spPr>
          <a:xfrm>
            <a:off x="1080000" y="2263030"/>
            <a:ext cx="6887911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non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AI IS THE NEW ELECTRICITY »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8E1BA-32C6-374F-B548-64BBD45E493B}"/>
              </a:ext>
            </a:extLst>
          </p:cNvPr>
          <p:cNvSpPr/>
          <p:nvPr/>
        </p:nvSpPr>
        <p:spPr>
          <a:xfrm>
            <a:off x="1080000" y="3054041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« THE FOURTH INDUSTRIAL REVOLUTION »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73B4A-2B79-B040-B3F3-927D2B8DA3FD}"/>
              </a:ext>
            </a:extLst>
          </p:cNvPr>
          <p:cNvSpPr/>
          <p:nvPr/>
        </p:nvSpPr>
        <p:spPr>
          <a:xfrm>
            <a:off x="1080000" y="3845052"/>
            <a:ext cx="10807200" cy="6309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r>
              <a:rPr lang="fr-FR" sz="3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14217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325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IDEA OF THE RUSH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A0ABC-A8C8-5442-9F50-520B27D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332912"/>
            <a:ext cx="9256415" cy="3800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991410-134E-EA4E-B8AC-0870B54E7C7A}"/>
              </a:ext>
            </a:extLst>
          </p:cNvPr>
          <p:cNvSpPr/>
          <p:nvPr/>
        </p:nvSpPr>
        <p:spPr>
          <a:xfrm>
            <a:off x="1153083" y="5357141"/>
            <a:ext cx="1055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Source: https://medium.com/politics-ai/an-overview-of-national-ai-strategies-2a70ec6edfd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001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92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STUFF OF AN AI SUPERPOWER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385043"/>
            <a:ext cx="99093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ABUNDANT DATA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TENACIOUS ENTREPRENEURS*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WELL TRAINED AI PRACTITIONERS 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SUPPORTIVE POLICY ENVIRONMENTS*</a:t>
            </a:r>
          </a:p>
          <a:p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CCF05-5CAE-394F-8300-A33AEB3BBA45}"/>
              </a:ext>
            </a:extLst>
          </p:cNvPr>
          <p:cNvSpPr txBox="1"/>
          <p:nvPr/>
        </p:nvSpPr>
        <p:spPr>
          <a:xfrm>
            <a:off x="1196899" y="5061630"/>
            <a:ext cx="4805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* ON STRATEGIC SECTOS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8B7284-D6F3-144D-B31B-90758D7DD5D5}"/>
              </a:ext>
            </a:extLst>
          </p:cNvPr>
          <p:cNvSpPr/>
          <p:nvPr/>
        </p:nvSpPr>
        <p:spPr>
          <a:xfrm>
            <a:off x="1196899" y="4570530"/>
            <a:ext cx="312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aisuperpowers.com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3429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5717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FAST-PACED RESEARCH VS. NARROW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1EED6-EA7B-824A-B1C0-30A10C0C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0" y="3841992"/>
            <a:ext cx="4077970" cy="73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41C25-2ECE-B747-B2B3-5A2C10B6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80" y="1362246"/>
            <a:ext cx="7217891" cy="1592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7FF78-A955-4C48-9537-A6F5B2DB5980}"/>
              </a:ext>
            </a:extLst>
          </p:cNvPr>
          <p:cNvSpPr/>
          <p:nvPr/>
        </p:nvSpPr>
        <p:spPr>
          <a:xfrm>
            <a:off x="1080000" y="3028916"/>
            <a:ext cx="205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arxiv.org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B2B80-EBE3-DB41-89CB-06856C6307A6}"/>
              </a:ext>
            </a:extLst>
          </p:cNvPr>
          <p:cNvSpPr/>
          <p:nvPr/>
        </p:nvSpPr>
        <p:spPr>
          <a:xfrm>
            <a:off x="1080000" y="4836001"/>
            <a:ext cx="327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www.arxiv-sanity.com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9272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976149"/>
            <a:ext cx="88619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 DATA SCIENCE INTRODUCTION |OVERVIEW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46CB8-1131-3141-B7A5-066344E964DA}"/>
              </a:ext>
            </a:extLst>
          </p:cNvPr>
          <p:cNvSpPr/>
          <p:nvPr/>
        </p:nvSpPr>
        <p:spPr>
          <a:xfrm>
            <a:off x="849329" y="1830167"/>
            <a:ext cx="79359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PREDICTION MACHINES | THE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67748-04DE-A74C-B86C-4F72DB671E59}"/>
              </a:ext>
            </a:extLst>
          </p:cNvPr>
          <p:cNvSpPr/>
          <p:nvPr/>
        </p:nvSpPr>
        <p:spPr>
          <a:xfrm>
            <a:off x="849329" y="2665670"/>
            <a:ext cx="5765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DEPLOYMENT MOMENTUM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06219-A4F6-3C4F-AF85-7E123FD5161B}"/>
              </a:ext>
            </a:extLst>
          </p:cNvPr>
          <p:cNvSpPr/>
          <p:nvPr/>
        </p:nvSpPr>
        <p:spPr>
          <a:xfrm>
            <a:off x="825579" y="3477423"/>
            <a:ext cx="92191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4. [POTENTIAL] TRACKS TO DEVELOP CAPACITIES</a:t>
            </a:r>
          </a:p>
        </p:txBody>
      </p:sp>
    </p:spTree>
    <p:extLst>
      <p:ext uri="{BB962C8B-B14F-4D97-AF65-F5344CB8AC3E}">
        <p14:creationId xmlns:p14="http://schemas.microsoft.com/office/powerpoint/2010/main" val="163565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4304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ML/DL/AI DEMOCRATIZATION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647B7-C183-A944-8264-E45A4774CD16}"/>
              </a:ext>
            </a:extLst>
          </p:cNvPr>
          <p:cNvSpPr txBox="1"/>
          <p:nvPr/>
        </p:nvSpPr>
        <p:spPr>
          <a:xfrm>
            <a:off x="1080000" y="1484793"/>
            <a:ext cx="990936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OUTSTANDING ONLINE COURSES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PRATICES DISSEMINATION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COMPETITIONS</a:t>
            </a: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2500" dirty="0">
              <a:solidFill>
                <a:schemeClr val="tx1">
                  <a:lumMod val="95000"/>
                  <a:lumOff val="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412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01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 OUTSTANDING RESOURCES ONLINE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15298-FC52-7A4D-AD2E-CA31C55A9F77}"/>
              </a:ext>
            </a:extLst>
          </p:cNvPr>
          <p:cNvSpPr/>
          <p:nvPr/>
        </p:nvSpPr>
        <p:spPr>
          <a:xfrm>
            <a:off x="1113250" y="1837357"/>
            <a:ext cx="3815621" cy="371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https://www.deeplearning.ai/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5A9DC-411C-8A4C-8731-04426EAF2525}"/>
              </a:ext>
            </a:extLst>
          </p:cNvPr>
          <p:cNvSpPr/>
          <p:nvPr/>
        </p:nvSpPr>
        <p:spPr>
          <a:xfrm>
            <a:off x="1113250" y="2261958"/>
            <a:ext cx="232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www.fast.ai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CCF05-6E12-A34B-832F-1A1A908D1D8E}"/>
              </a:ext>
            </a:extLst>
          </p:cNvPr>
          <p:cNvSpPr/>
          <p:nvPr/>
        </p:nvSpPr>
        <p:spPr>
          <a:xfrm>
            <a:off x="1113250" y="2684400"/>
            <a:ext cx="2668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https://eu.udacity.com/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52739-A92F-6649-AFBE-8BBB3EA0940E}"/>
              </a:ext>
            </a:extLst>
          </p:cNvPr>
          <p:cNvSpPr/>
          <p:nvPr/>
        </p:nvSpPr>
        <p:spPr>
          <a:xfrm>
            <a:off x="1113250" y="1414915"/>
            <a:ext cx="3123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www.datacamp.com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36FE2-EF07-0B46-B308-5AF6503EFB5F}"/>
              </a:ext>
            </a:extLst>
          </p:cNvPr>
          <p:cNvSpPr/>
          <p:nvPr/>
        </p:nvSpPr>
        <p:spPr>
          <a:xfrm>
            <a:off x="1080000" y="3106843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7"/>
              </a:rPr>
              <a:t>spinningup.openai.com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3039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76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ML COMPETITIONS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DD53D-ED1D-7E44-8336-C3B7826D1BBC}"/>
              </a:ext>
            </a:extLst>
          </p:cNvPr>
          <p:cNvSpPr/>
          <p:nvPr/>
        </p:nvSpPr>
        <p:spPr>
          <a:xfrm>
            <a:off x="1080000" y="1443008"/>
            <a:ext cx="420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www.kaggle.com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competitions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E0C09-7EE9-9547-93A9-347A1C7E9D1F}"/>
              </a:ext>
            </a:extLst>
          </p:cNvPr>
          <p:cNvSpPr/>
          <p:nvPr/>
        </p:nvSpPr>
        <p:spPr>
          <a:xfrm>
            <a:off x="1080000" y="2430094"/>
            <a:ext cx="245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challenger.ai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874B5DBF-671D-A245-95B9-E978E9CBAD31}"/>
              </a:ext>
            </a:extLst>
          </p:cNvPr>
          <p:cNvSpPr/>
          <p:nvPr/>
        </p:nvSpPr>
        <p:spPr>
          <a:xfrm>
            <a:off x="1080000" y="1936551"/>
            <a:ext cx="227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zindi.africa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8636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233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BEST PRACTICES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E0A1F-6133-1748-9220-CD5888BA6C1E}"/>
              </a:ext>
            </a:extLst>
          </p:cNvPr>
          <p:cNvSpPr/>
          <p:nvPr/>
        </p:nvSpPr>
        <p:spPr>
          <a:xfrm>
            <a:off x="1163783" y="5109600"/>
            <a:ext cx="3200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http://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www.mlyearning.org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hlinkClick r:id="rId3"/>
              </a:rPr>
              <a:t>/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9A9275-DD67-8C4F-965B-601BFCF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3" y="1320665"/>
            <a:ext cx="2693324" cy="3593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E590DE-1967-BE4A-AF00-E9503CCBE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18" y="170936"/>
            <a:ext cx="4398993" cy="5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3810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II. SECONDARY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398" y="1676793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DATA ANALYSIS PIPELINE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TAPS INTO </a:t>
            </a:r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SOCIAL NETWORKS, METEOROLOGICAL FORECASTS, CROWD-SOURCED, …</a:t>
            </a:r>
          </a:p>
          <a:p>
            <a:endParaRPr lang="fr-FR" sz="2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4723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218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PYTHON REFERENCE 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CD240-03D5-D74D-AB66-8ED6DA58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2" y="853238"/>
            <a:ext cx="10247588" cy="4394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3229F2-E347-A644-926B-60E60177C4D2}"/>
              </a:ext>
            </a:extLst>
          </p:cNvPr>
          <p:cNvSpPr/>
          <p:nvPr/>
        </p:nvSpPr>
        <p:spPr>
          <a:xfrm>
            <a:off x="1213000" y="5096800"/>
            <a:ext cx="4257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https://github.com/wesm/pydata-book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3CC3D1-8E64-AA4F-96F5-C48A9523E0F8}"/>
              </a:ext>
            </a:extLst>
          </p:cNvPr>
          <p:cNvSpPr/>
          <p:nvPr/>
        </p:nvSpPr>
        <p:spPr>
          <a:xfrm>
            <a:off x="1213000" y="5524831"/>
            <a:ext cx="4272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https://github.com/ageron/handson-ml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5EC2D-CAA5-0349-ACA9-85BC9229B965}"/>
              </a:ext>
            </a:extLst>
          </p:cNvPr>
          <p:cNvSpPr/>
          <p:nvPr/>
        </p:nvSpPr>
        <p:spPr>
          <a:xfrm>
            <a:off x="1213000" y="5932169"/>
            <a:ext cx="7509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005580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https://github.com/fchollet/deep-learning-with-python-notebooks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3671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10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OUTSTANDING R REFERENCE BOOKS [FREE]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ED9A4-ABE9-4341-88F5-494C6194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25" y="923485"/>
            <a:ext cx="9469412" cy="411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711D2-C8A0-FF48-9455-A133DB975E97}"/>
              </a:ext>
            </a:extLst>
          </p:cNvPr>
          <p:cNvSpPr/>
          <p:nvPr/>
        </p:nvSpPr>
        <p:spPr>
          <a:xfrm>
            <a:off x="1201543" y="5052254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4"/>
              </a:rPr>
              <a:t>http://r4ds.had.co.nz/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AD0B0-03D1-9F4F-A767-FA9943DC562F}"/>
              </a:ext>
            </a:extLst>
          </p:cNvPr>
          <p:cNvSpPr/>
          <p:nvPr/>
        </p:nvSpPr>
        <p:spPr>
          <a:xfrm>
            <a:off x="1184918" y="5817866"/>
            <a:ext cx="273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5"/>
              </a:rPr>
              <a:t>http://r-pkgs.had.co.nz/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0A31C-F07C-FD4E-B901-0D63FA49FAE1}"/>
              </a:ext>
            </a:extLst>
          </p:cNvPr>
          <p:cNvSpPr/>
          <p:nvPr/>
        </p:nvSpPr>
        <p:spPr>
          <a:xfrm>
            <a:off x="1184918" y="5433597"/>
            <a:ext cx="264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solidFill>
                  <a:srgbClr val="0088C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/>
              </a:rPr>
              <a:t>http://adv-r.had.co.nz/</a:t>
            </a:r>
            <a:endParaRPr lang="fr-FR" dirty="0">
              <a:solidFill>
                <a:srgbClr val="0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9008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540000"/>
            <a:ext cx="656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DIVERSITY OF APPROACHES BUT ALL GOOD!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AF6DD-62A7-5949-A884-E314690B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7" y="940110"/>
            <a:ext cx="9548553" cy="52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7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D2034-9C34-B042-9C24-80EA0F35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1031505"/>
            <a:ext cx="4970318" cy="3972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38DB4-46C4-294C-AA9C-8ABC0DCA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17" y="1031504"/>
            <a:ext cx="4007329" cy="378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B2037-F24A-B244-8A32-7382C5D81B62}"/>
              </a:ext>
            </a:extLst>
          </p:cNvPr>
          <p:cNvSpPr txBox="1"/>
          <p:nvPr/>
        </p:nvSpPr>
        <p:spPr>
          <a:xfrm>
            <a:off x="6028516" y="4804756"/>
            <a:ext cx="383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 ADRIATICO GUEST HOUSE </a:t>
            </a:r>
          </a:p>
          <a:p>
            <a:r>
              <a:rPr lang="fr-FR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TILL THURSDAY EVENING</a:t>
            </a:r>
          </a:p>
        </p:txBody>
      </p:sp>
    </p:spTree>
    <p:extLst>
      <p:ext uri="{BB962C8B-B14F-4D97-AF65-F5344CB8AC3E}">
        <p14:creationId xmlns:p14="http://schemas.microsoft.com/office/powerpoint/2010/main" val="314772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B47C-286E-8F45-B3EE-11E48E15D928}"/>
              </a:ext>
            </a:extLst>
          </p:cNvPr>
          <p:cNvSpPr txBox="1"/>
          <p:nvPr/>
        </p:nvSpPr>
        <p:spPr>
          <a:xfrm>
            <a:off x="1080000" y="1080000"/>
            <a:ext cx="74477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III. DATA SCIENCE PIPELINE « STIRS »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3F6D-43BD-6C4E-897D-8D61DB195BBF}"/>
              </a:ext>
            </a:extLst>
          </p:cNvPr>
          <p:cNvSpPr/>
          <p:nvPr/>
        </p:nvSpPr>
        <p:spPr>
          <a:xfrm>
            <a:off x="825579" y="1676793"/>
            <a:ext cx="3032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13B0-9792-9949-AED5-AC8D396D1C7D}"/>
              </a:ext>
            </a:extLst>
          </p:cNvPr>
          <p:cNvSpPr/>
          <p:nvPr/>
        </p:nvSpPr>
        <p:spPr>
          <a:xfrm>
            <a:off x="1076400" y="1670194"/>
            <a:ext cx="69061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PERFORMS SPATIAL INTERPOLATION, SENTIMENT ANALYSIS, HARNESSES METEOROLOGICAL DATA, </a:t>
            </a:r>
            <a:r>
              <a:rPr lang="fr-FR" sz="25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OUTPUTS DIAGNOSIS, PROGNOSIS</a:t>
            </a:r>
          </a:p>
        </p:txBody>
      </p:sp>
    </p:spTree>
    <p:extLst>
      <p:ext uri="{BB962C8B-B14F-4D97-AF65-F5344CB8AC3E}">
        <p14:creationId xmlns:p14="http://schemas.microsoft.com/office/powerpoint/2010/main" val="332980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10140</TotalTime>
  <Words>1626</Words>
  <Application>Microsoft Macintosh PowerPoint</Application>
  <PresentationFormat>Widescreen</PresentationFormat>
  <Paragraphs>405</Paragraphs>
  <Slides>83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 Rounded MT Bold</vt:lpstr>
      <vt:lpstr>Calibri</vt:lpstr>
      <vt:lpstr>Cambria</vt:lpstr>
      <vt:lpstr>Futura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165</cp:revision>
  <cp:lastPrinted>2019-01-22T13:20:18Z</cp:lastPrinted>
  <dcterms:created xsi:type="dcterms:W3CDTF">2019-01-15T14:15:25Z</dcterms:created>
  <dcterms:modified xsi:type="dcterms:W3CDTF">2019-01-23T16:39:39Z</dcterms:modified>
</cp:coreProperties>
</file>